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61" r:id="rId10"/>
    <p:sldId id="263" r:id="rId11"/>
    <p:sldId id="265" r:id="rId12"/>
    <p:sldId id="277" r:id="rId13"/>
    <p:sldId id="278" r:id="rId14"/>
    <p:sldId id="279" r:id="rId15"/>
    <p:sldId id="280" r:id="rId16"/>
    <p:sldId id="281" r:id="rId17"/>
  </p:sldIdLst>
  <p:sldSz cx="4170363" cy="2341563"/>
  <p:notesSz cx="6858000" cy="9144000"/>
  <p:defaultTextStyle>
    <a:defPPr>
      <a:defRPr lang="en-US"/>
    </a:defPPr>
    <a:lvl1pPr marL="0" algn="l" defTabSz="372069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1pPr>
    <a:lvl2pPr marL="186035" algn="l" defTabSz="372069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2pPr>
    <a:lvl3pPr marL="372069" algn="l" defTabSz="372069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3pPr>
    <a:lvl4pPr marL="558104" algn="l" defTabSz="372069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4pPr>
    <a:lvl5pPr marL="744139" algn="l" defTabSz="372069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5pPr>
    <a:lvl6pPr marL="930173" algn="l" defTabSz="372069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6pPr>
    <a:lvl7pPr marL="1116208" algn="l" defTabSz="372069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7pPr>
    <a:lvl8pPr marL="1302243" algn="l" defTabSz="372069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8pPr>
    <a:lvl9pPr marL="1488277" algn="l" defTabSz="372069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38">
          <p15:clr>
            <a:srgbClr val="A4A3A4"/>
          </p15:clr>
        </p15:guide>
        <p15:guide id="2" pos="131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620"/>
    <p:restoredTop sz="94624" autoAdjust="0"/>
  </p:normalViewPr>
  <p:slideViewPr>
    <p:cSldViewPr>
      <p:cViewPr varScale="1">
        <p:scale>
          <a:sx n="189" d="100"/>
          <a:sy n="189" d="100"/>
        </p:scale>
        <p:origin x="846" y="150"/>
      </p:cViewPr>
      <p:guideLst>
        <p:guide orient="horz" pos="738"/>
        <p:guide pos="131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2777" y="727403"/>
            <a:ext cx="3544809" cy="50191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5555" y="1326886"/>
            <a:ext cx="2919254" cy="5983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6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720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58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441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301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162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022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4882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79261" y="31980"/>
            <a:ext cx="427896" cy="6824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847" y="31980"/>
            <a:ext cx="1214908" cy="6824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Astro work\Astrolok ppt\Navgrah ppt\Who will become a lawyer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0"/>
            <a:ext cx="4164013" cy="2341563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430" y="1504671"/>
            <a:ext cx="3544809" cy="465060"/>
          </a:xfrm>
        </p:spPr>
        <p:txBody>
          <a:bodyPr anchor="t"/>
          <a:lstStyle>
            <a:lvl1pPr algn="l">
              <a:defRPr sz="16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9430" y="992454"/>
            <a:ext cx="3544809" cy="512217"/>
          </a:xfrm>
        </p:spPr>
        <p:txBody>
          <a:bodyPr anchor="b"/>
          <a:lstStyle>
            <a:lvl1pPr marL="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1pPr>
            <a:lvl2pPr marL="186035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2pPr>
            <a:lvl3pPr marL="372069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3pPr>
            <a:lvl4pPr marL="558104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4pPr>
            <a:lvl5pPr marL="744139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5pPr>
            <a:lvl6pPr marL="930173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6pPr>
            <a:lvl7pPr marL="1116208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7pPr>
            <a:lvl8pPr marL="1302243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8pPr>
            <a:lvl9pPr marL="1488277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847" y="186458"/>
            <a:ext cx="821040" cy="527936"/>
          </a:xfrm>
        </p:spPr>
        <p:txBody>
          <a:bodyPr/>
          <a:lstStyle>
            <a:lvl1pPr>
              <a:defRPr sz="1100"/>
            </a:lvl1pPr>
            <a:lvl2pPr>
              <a:defRPr sz="1000"/>
            </a:lvl2pPr>
            <a:lvl3pPr>
              <a:defRPr sz="800"/>
            </a:lvl3pPr>
            <a:lvl4pPr>
              <a:defRPr sz="700"/>
            </a:lvl4pPr>
            <a:lvl5pPr>
              <a:defRPr sz="700"/>
            </a:lvl5pPr>
            <a:lvl6pPr>
              <a:defRPr sz="700"/>
            </a:lvl6pPr>
            <a:lvl7pPr>
              <a:defRPr sz="700"/>
            </a:lvl7pPr>
            <a:lvl8pPr>
              <a:defRPr sz="700"/>
            </a:lvl8pPr>
            <a:lvl9pPr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5393" y="186458"/>
            <a:ext cx="821764" cy="527936"/>
          </a:xfrm>
        </p:spPr>
        <p:txBody>
          <a:bodyPr/>
          <a:lstStyle>
            <a:lvl1pPr>
              <a:defRPr sz="1100"/>
            </a:lvl1pPr>
            <a:lvl2pPr>
              <a:defRPr sz="1000"/>
            </a:lvl2pPr>
            <a:lvl3pPr>
              <a:defRPr sz="800"/>
            </a:lvl3pPr>
            <a:lvl4pPr>
              <a:defRPr sz="700"/>
            </a:lvl4pPr>
            <a:lvl5pPr>
              <a:defRPr sz="700"/>
            </a:lvl5pPr>
            <a:lvl6pPr>
              <a:defRPr sz="700"/>
            </a:lvl6pPr>
            <a:lvl7pPr>
              <a:defRPr sz="700"/>
            </a:lvl7pPr>
            <a:lvl8pPr>
              <a:defRPr sz="700"/>
            </a:lvl8pPr>
            <a:lvl9pPr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18" y="93771"/>
            <a:ext cx="3753327" cy="39026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18" y="524142"/>
            <a:ext cx="1842635" cy="218437"/>
          </a:xfrm>
        </p:spPr>
        <p:txBody>
          <a:bodyPr anchor="b"/>
          <a:lstStyle>
            <a:lvl1pPr marL="0" indent="0">
              <a:buNone/>
              <a:defRPr sz="1000" b="1"/>
            </a:lvl1pPr>
            <a:lvl2pPr marL="186035" indent="0">
              <a:buNone/>
              <a:defRPr sz="800" b="1"/>
            </a:lvl2pPr>
            <a:lvl3pPr marL="372069" indent="0">
              <a:buNone/>
              <a:defRPr sz="700" b="1"/>
            </a:lvl3pPr>
            <a:lvl4pPr marL="558104" indent="0">
              <a:buNone/>
              <a:defRPr sz="700" b="1"/>
            </a:lvl4pPr>
            <a:lvl5pPr marL="744139" indent="0">
              <a:buNone/>
              <a:defRPr sz="700" b="1"/>
            </a:lvl5pPr>
            <a:lvl6pPr marL="930173" indent="0">
              <a:buNone/>
              <a:defRPr sz="700" b="1"/>
            </a:lvl6pPr>
            <a:lvl7pPr marL="1116208" indent="0">
              <a:buNone/>
              <a:defRPr sz="700" b="1"/>
            </a:lvl7pPr>
            <a:lvl8pPr marL="1302243" indent="0">
              <a:buNone/>
              <a:defRPr sz="700" b="1"/>
            </a:lvl8pPr>
            <a:lvl9pPr marL="1488277" indent="0">
              <a:buNone/>
              <a:defRPr sz="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18" y="742579"/>
            <a:ext cx="1842635" cy="1349109"/>
          </a:xfrm>
        </p:spPr>
        <p:txBody>
          <a:bodyPr/>
          <a:lstStyle>
            <a:lvl1pPr>
              <a:defRPr sz="1000"/>
            </a:lvl1pPr>
            <a:lvl2pPr>
              <a:defRPr sz="800"/>
            </a:lvl2pPr>
            <a:lvl3pPr>
              <a:defRPr sz="700"/>
            </a:lvl3pPr>
            <a:lvl4pPr>
              <a:defRPr sz="700"/>
            </a:lvl4pPr>
            <a:lvl5pPr>
              <a:defRPr sz="700"/>
            </a:lvl5pPr>
            <a:lvl6pPr>
              <a:defRPr sz="700"/>
            </a:lvl6pPr>
            <a:lvl7pPr>
              <a:defRPr sz="700"/>
            </a:lvl7pPr>
            <a:lvl8pPr>
              <a:defRPr sz="700"/>
            </a:lvl8pPr>
            <a:lvl9pPr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18487" y="524142"/>
            <a:ext cx="1843358" cy="218437"/>
          </a:xfrm>
        </p:spPr>
        <p:txBody>
          <a:bodyPr anchor="b"/>
          <a:lstStyle>
            <a:lvl1pPr marL="0" indent="0">
              <a:buNone/>
              <a:defRPr sz="1000" b="1"/>
            </a:lvl1pPr>
            <a:lvl2pPr marL="186035" indent="0">
              <a:buNone/>
              <a:defRPr sz="800" b="1"/>
            </a:lvl2pPr>
            <a:lvl3pPr marL="372069" indent="0">
              <a:buNone/>
              <a:defRPr sz="700" b="1"/>
            </a:lvl3pPr>
            <a:lvl4pPr marL="558104" indent="0">
              <a:buNone/>
              <a:defRPr sz="700" b="1"/>
            </a:lvl4pPr>
            <a:lvl5pPr marL="744139" indent="0">
              <a:buNone/>
              <a:defRPr sz="700" b="1"/>
            </a:lvl5pPr>
            <a:lvl6pPr marL="930173" indent="0">
              <a:buNone/>
              <a:defRPr sz="700" b="1"/>
            </a:lvl6pPr>
            <a:lvl7pPr marL="1116208" indent="0">
              <a:buNone/>
              <a:defRPr sz="700" b="1"/>
            </a:lvl7pPr>
            <a:lvl8pPr marL="1302243" indent="0">
              <a:buNone/>
              <a:defRPr sz="700" b="1"/>
            </a:lvl8pPr>
            <a:lvl9pPr marL="1488277" indent="0">
              <a:buNone/>
              <a:defRPr sz="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18487" y="742579"/>
            <a:ext cx="1843358" cy="1349109"/>
          </a:xfrm>
        </p:spPr>
        <p:txBody>
          <a:bodyPr/>
          <a:lstStyle>
            <a:lvl1pPr>
              <a:defRPr sz="1000"/>
            </a:lvl1pPr>
            <a:lvl2pPr>
              <a:defRPr sz="800"/>
            </a:lvl2pPr>
            <a:lvl3pPr>
              <a:defRPr sz="700"/>
            </a:lvl3pPr>
            <a:lvl4pPr>
              <a:defRPr sz="700"/>
            </a:lvl4pPr>
            <a:lvl5pPr>
              <a:defRPr sz="700"/>
            </a:lvl5pPr>
            <a:lvl6pPr>
              <a:defRPr sz="700"/>
            </a:lvl6pPr>
            <a:lvl7pPr>
              <a:defRPr sz="700"/>
            </a:lvl7pPr>
            <a:lvl8pPr>
              <a:defRPr sz="700"/>
            </a:lvl8pPr>
            <a:lvl9pPr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18" y="93229"/>
            <a:ext cx="1372021" cy="396765"/>
          </a:xfrm>
        </p:spPr>
        <p:txBody>
          <a:bodyPr anchor="b"/>
          <a:lstStyle>
            <a:lvl1pPr algn="l">
              <a:defRPr sz="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0496" y="93229"/>
            <a:ext cx="2331349" cy="1998459"/>
          </a:xfrm>
        </p:spPr>
        <p:txBody>
          <a:bodyPr/>
          <a:lstStyle>
            <a:lvl1pPr>
              <a:defRPr sz="1300"/>
            </a:lvl1pPr>
            <a:lvl2pPr>
              <a:defRPr sz="1100"/>
            </a:lvl2pPr>
            <a:lvl3pPr>
              <a:defRPr sz="10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18" y="489994"/>
            <a:ext cx="1372021" cy="1601694"/>
          </a:xfrm>
        </p:spPr>
        <p:txBody>
          <a:bodyPr/>
          <a:lstStyle>
            <a:lvl1pPr marL="0" indent="0">
              <a:buNone/>
              <a:defRPr sz="600"/>
            </a:lvl1pPr>
            <a:lvl2pPr marL="186035" indent="0">
              <a:buNone/>
              <a:defRPr sz="500"/>
            </a:lvl2pPr>
            <a:lvl3pPr marL="372069" indent="0">
              <a:buNone/>
              <a:defRPr sz="400"/>
            </a:lvl3pPr>
            <a:lvl4pPr marL="558104" indent="0">
              <a:buNone/>
              <a:defRPr sz="400"/>
            </a:lvl4pPr>
            <a:lvl5pPr marL="744139" indent="0">
              <a:buNone/>
              <a:defRPr sz="400"/>
            </a:lvl5pPr>
            <a:lvl6pPr marL="930173" indent="0">
              <a:buNone/>
              <a:defRPr sz="400"/>
            </a:lvl6pPr>
            <a:lvl7pPr marL="1116208" indent="0">
              <a:buNone/>
              <a:defRPr sz="400"/>
            </a:lvl7pPr>
            <a:lvl8pPr marL="1302243" indent="0">
              <a:buNone/>
              <a:defRPr sz="400"/>
            </a:lvl8pPr>
            <a:lvl9pPr marL="1488277" indent="0">
              <a:buNone/>
              <a:defRPr sz="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7420" y="1639094"/>
            <a:ext cx="2502218" cy="193504"/>
          </a:xfrm>
        </p:spPr>
        <p:txBody>
          <a:bodyPr anchor="b"/>
          <a:lstStyle>
            <a:lvl1pPr algn="l">
              <a:defRPr sz="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17420" y="209223"/>
            <a:ext cx="2502218" cy="1404938"/>
          </a:xfrm>
        </p:spPr>
        <p:txBody>
          <a:bodyPr/>
          <a:lstStyle>
            <a:lvl1pPr marL="0" indent="0">
              <a:buNone/>
              <a:defRPr sz="1300"/>
            </a:lvl1pPr>
            <a:lvl2pPr marL="186035" indent="0">
              <a:buNone/>
              <a:defRPr sz="1100"/>
            </a:lvl2pPr>
            <a:lvl3pPr marL="372069" indent="0">
              <a:buNone/>
              <a:defRPr sz="1000"/>
            </a:lvl3pPr>
            <a:lvl4pPr marL="558104" indent="0">
              <a:buNone/>
              <a:defRPr sz="800"/>
            </a:lvl4pPr>
            <a:lvl5pPr marL="744139" indent="0">
              <a:buNone/>
              <a:defRPr sz="800"/>
            </a:lvl5pPr>
            <a:lvl6pPr marL="930173" indent="0">
              <a:buNone/>
              <a:defRPr sz="800"/>
            </a:lvl6pPr>
            <a:lvl7pPr marL="1116208" indent="0">
              <a:buNone/>
              <a:defRPr sz="800"/>
            </a:lvl7pPr>
            <a:lvl8pPr marL="1302243" indent="0">
              <a:buNone/>
              <a:defRPr sz="800"/>
            </a:lvl8pPr>
            <a:lvl9pPr marL="1488277" indent="0">
              <a:buNone/>
              <a:defRPr sz="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7420" y="1832599"/>
            <a:ext cx="2502218" cy="274808"/>
          </a:xfrm>
        </p:spPr>
        <p:txBody>
          <a:bodyPr/>
          <a:lstStyle>
            <a:lvl1pPr marL="0" indent="0">
              <a:buNone/>
              <a:defRPr sz="600"/>
            </a:lvl1pPr>
            <a:lvl2pPr marL="186035" indent="0">
              <a:buNone/>
              <a:defRPr sz="500"/>
            </a:lvl2pPr>
            <a:lvl3pPr marL="372069" indent="0">
              <a:buNone/>
              <a:defRPr sz="400"/>
            </a:lvl3pPr>
            <a:lvl4pPr marL="558104" indent="0">
              <a:buNone/>
              <a:defRPr sz="400"/>
            </a:lvl4pPr>
            <a:lvl5pPr marL="744139" indent="0">
              <a:buNone/>
              <a:defRPr sz="400"/>
            </a:lvl5pPr>
            <a:lvl6pPr marL="930173" indent="0">
              <a:buNone/>
              <a:defRPr sz="400"/>
            </a:lvl6pPr>
            <a:lvl7pPr marL="1116208" indent="0">
              <a:buNone/>
              <a:defRPr sz="400"/>
            </a:lvl7pPr>
            <a:lvl8pPr marL="1302243" indent="0">
              <a:buNone/>
              <a:defRPr sz="400"/>
            </a:lvl8pPr>
            <a:lvl9pPr marL="1488277" indent="0">
              <a:buNone/>
              <a:defRPr sz="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518" y="93771"/>
            <a:ext cx="3753327" cy="390261"/>
          </a:xfrm>
          <a:prstGeom prst="rect">
            <a:avLst/>
          </a:prstGeom>
        </p:spPr>
        <p:txBody>
          <a:bodyPr vert="horz" lIns="37207" tIns="18603" rIns="37207" bIns="18603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18" y="546365"/>
            <a:ext cx="3753327" cy="1545323"/>
          </a:xfrm>
          <a:prstGeom prst="rect">
            <a:avLst/>
          </a:prstGeom>
        </p:spPr>
        <p:txBody>
          <a:bodyPr vert="horz" lIns="37207" tIns="18603" rIns="37207" bIns="18603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518" y="2170282"/>
            <a:ext cx="973085" cy="124667"/>
          </a:xfrm>
          <a:prstGeom prst="rect">
            <a:avLst/>
          </a:prstGeom>
        </p:spPr>
        <p:txBody>
          <a:bodyPr vert="horz" lIns="37207" tIns="18603" rIns="37207" bIns="18603" rtlCol="0" anchor="ctr"/>
          <a:lstStyle>
            <a:lvl1pPr algn="l">
              <a:defRPr sz="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306B7-AEC9-47A1-9D50-3695E939AB41}" type="datetimeFigureOut">
              <a:rPr lang="en-US" smtClean="0"/>
              <a:pPr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4874" y="2170282"/>
            <a:ext cx="1320615" cy="124667"/>
          </a:xfrm>
          <a:prstGeom prst="rect">
            <a:avLst/>
          </a:prstGeom>
        </p:spPr>
        <p:txBody>
          <a:bodyPr vert="horz" lIns="37207" tIns="18603" rIns="37207" bIns="18603" rtlCol="0" anchor="ctr"/>
          <a:lstStyle>
            <a:lvl1pPr algn="ctr">
              <a:defRPr sz="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88760" y="2170282"/>
            <a:ext cx="973085" cy="124667"/>
          </a:xfrm>
          <a:prstGeom prst="rect">
            <a:avLst/>
          </a:prstGeom>
        </p:spPr>
        <p:txBody>
          <a:bodyPr vert="horz" lIns="37207" tIns="18603" rIns="37207" bIns="18603" rtlCol="0" anchor="ctr"/>
          <a:lstStyle>
            <a:lvl1pPr algn="r">
              <a:defRPr sz="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49627-6E7B-4207-8808-255D45AE4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72069" rtl="0" eaLnBrk="1" latinLnBrk="0" hangingPunct="1">
        <a:spcBef>
          <a:spcPct val="0"/>
        </a:spcBef>
        <a:buNone/>
        <a:defRPr sz="1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9526" indent="-139526" algn="l" defTabSz="372069" rtl="0" eaLnBrk="1" latinLnBrk="0" hangingPunct="1">
        <a:spcBef>
          <a:spcPct val="20000"/>
        </a:spcBef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02306" indent="-116272" algn="l" defTabSz="372069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465087" indent="-93017" algn="l" defTabSz="372069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651121" indent="-93017" algn="l" defTabSz="372069" rtl="0" eaLnBrk="1" latinLnBrk="0" hangingPunct="1">
        <a:spcBef>
          <a:spcPct val="20000"/>
        </a:spcBef>
        <a:buFont typeface="Arial" pitchFamily="34" charset="0"/>
        <a:buChar char="–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37156" indent="-93017" algn="l" defTabSz="372069" rtl="0" eaLnBrk="1" latinLnBrk="0" hangingPunct="1">
        <a:spcBef>
          <a:spcPct val="20000"/>
        </a:spcBef>
        <a:buFont typeface="Arial" pitchFamily="34" charset="0"/>
        <a:buChar char="»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023191" indent="-93017" algn="l" defTabSz="372069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09225" indent="-93017" algn="l" defTabSz="372069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395260" indent="-93017" algn="l" defTabSz="372069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581295" indent="-93017" algn="l" defTabSz="372069" rtl="0" eaLnBrk="1" latinLnBrk="0" hangingPunct="1">
        <a:spcBef>
          <a:spcPct val="20000"/>
        </a:spcBef>
        <a:buFont typeface="Arial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2069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86035" algn="l" defTabSz="372069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72069" algn="l" defTabSz="372069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58104" algn="l" defTabSz="372069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744139" algn="l" defTabSz="372069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930173" algn="l" defTabSz="372069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116208" algn="l" defTabSz="372069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302243" algn="l" defTabSz="372069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488277" algn="l" defTabSz="372069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RAJ YOGA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181" y="421747"/>
            <a:ext cx="3753327" cy="1919816"/>
          </a:xfrm>
        </p:spPr>
        <p:txBody>
          <a:bodyPr>
            <a:normAutofit/>
          </a:bodyPr>
          <a:lstStyle/>
          <a:p>
            <a:pPr lvl="0"/>
            <a:r>
              <a:rPr lang="en-US" sz="680" dirty="0" err="1"/>
              <a:t>Yogas</a:t>
            </a:r>
            <a:r>
              <a:rPr lang="en-US" sz="680" dirty="0"/>
              <a:t> play a very important role in the analysis of a </a:t>
            </a:r>
            <a:r>
              <a:rPr lang="en-US" sz="680" dirty="0" err="1"/>
              <a:t>Kundali</a:t>
            </a:r>
            <a:r>
              <a:rPr lang="en-US" sz="680" dirty="0"/>
              <a:t>. A person gets </a:t>
            </a:r>
          </a:p>
          <a:p>
            <a:pPr lvl="0">
              <a:buNone/>
            </a:pPr>
            <a:r>
              <a:rPr lang="en-US" sz="680" dirty="0"/>
              <a:t>       auspicious results in life if auspicious </a:t>
            </a:r>
            <a:r>
              <a:rPr lang="en-US" sz="680" dirty="0" err="1"/>
              <a:t>Yogas</a:t>
            </a:r>
            <a:r>
              <a:rPr lang="en-US" sz="680" dirty="0"/>
              <a:t> are forming in a </a:t>
            </a:r>
            <a:r>
              <a:rPr lang="en-US" sz="680" dirty="0" err="1"/>
              <a:t>Kundali</a:t>
            </a:r>
            <a:endParaRPr lang="en-US" sz="680" dirty="0"/>
          </a:p>
          <a:p>
            <a:pPr lvl="0"/>
            <a:r>
              <a:rPr lang="en-US" sz="680" dirty="0"/>
              <a:t>It is important to have the </a:t>
            </a:r>
            <a:r>
              <a:rPr lang="en-US" sz="680" dirty="0" err="1"/>
              <a:t>Mahadasha</a:t>
            </a:r>
            <a:r>
              <a:rPr lang="en-US" sz="680" dirty="0"/>
              <a:t> or </a:t>
            </a:r>
            <a:r>
              <a:rPr lang="en-US" sz="680" dirty="0" err="1"/>
              <a:t>Antardasha</a:t>
            </a:r>
            <a:r>
              <a:rPr lang="en-US" sz="680" dirty="0"/>
              <a:t> of the planets </a:t>
            </a:r>
          </a:p>
          <a:p>
            <a:pPr lvl="0">
              <a:buNone/>
            </a:pPr>
            <a:r>
              <a:rPr lang="en-US" sz="680" dirty="0"/>
              <a:t>       involved in raj yoga</a:t>
            </a:r>
          </a:p>
          <a:p>
            <a:pPr lvl="0"/>
            <a:r>
              <a:rPr lang="en-US" sz="680" dirty="0"/>
              <a:t>The 1st, 4th, 7th and 10th house in your </a:t>
            </a:r>
            <a:r>
              <a:rPr lang="en-US" sz="680" dirty="0" err="1"/>
              <a:t>Kundali</a:t>
            </a:r>
            <a:r>
              <a:rPr lang="en-US" sz="680" dirty="0"/>
              <a:t> are known as Vishnu </a:t>
            </a:r>
            <a:r>
              <a:rPr lang="en-US" sz="680" dirty="0" err="1"/>
              <a:t>Sthan</a:t>
            </a:r>
            <a:endParaRPr lang="en-US" sz="680" dirty="0"/>
          </a:p>
          <a:p>
            <a:pPr lvl="0"/>
            <a:r>
              <a:rPr lang="en-US" sz="680" dirty="0"/>
              <a:t>These houses are also known as the Kendra houses.</a:t>
            </a:r>
          </a:p>
          <a:p>
            <a:pPr lvl="0"/>
            <a:r>
              <a:rPr lang="en-US" sz="680" dirty="0"/>
              <a:t>In the same way, the 5th and the 9th house in your </a:t>
            </a:r>
            <a:r>
              <a:rPr lang="en-US" sz="680" dirty="0" err="1"/>
              <a:t>Kundali</a:t>
            </a:r>
            <a:r>
              <a:rPr lang="en-US" sz="680" dirty="0"/>
              <a:t> are known as </a:t>
            </a:r>
          </a:p>
          <a:p>
            <a:pPr lvl="0">
              <a:buNone/>
            </a:pPr>
            <a:r>
              <a:rPr lang="en-US" sz="680" dirty="0"/>
              <a:t>       </a:t>
            </a:r>
            <a:r>
              <a:rPr lang="en-US" sz="680" dirty="0" err="1"/>
              <a:t>Lakshami</a:t>
            </a:r>
            <a:r>
              <a:rPr lang="en-US" sz="680" dirty="0"/>
              <a:t> </a:t>
            </a:r>
            <a:r>
              <a:rPr lang="en-US" sz="680" dirty="0" err="1"/>
              <a:t>Sthan</a:t>
            </a:r>
            <a:endParaRPr lang="en-US" sz="680" dirty="0"/>
          </a:p>
          <a:p>
            <a:pPr lvl="0"/>
            <a:r>
              <a:rPr lang="en-US" sz="680" dirty="0"/>
              <a:t>These are also known as Trine houses.</a:t>
            </a:r>
          </a:p>
          <a:p>
            <a:pPr lvl="0"/>
            <a:r>
              <a:rPr lang="en-US" sz="680" dirty="0"/>
              <a:t>Raj Yoga is formed when a Kendra house or Vishnu </a:t>
            </a:r>
            <a:r>
              <a:rPr lang="en-US" sz="680" dirty="0" err="1"/>
              <a:t>Sthan</a:t>
            </a:r>
            <a:r>
              <a:rPr lang="en-US" sz="680" dirty="0"/>
              <a:t> forms a </a:t>
            </a:r>
          </a:p>
          <a:p>
            <a:pPr lvl="0">
              <a:buNone/>
            </a:pPr>
            <a:r>
              <a:rPr lang="en-US" sz="680" dirty="0"/>
              <a:t>       relationship with a Trine house or </a:t>
            </a:r>
            <a:r>
              <a:rPr lang="en-US" sz="680" dirty="0" err="1"/>
              <a:t>Lakshmi</a:t>
            </a:r>
            <a:r>
              <a:rPr lang="en-US" sz="680" dirty="0"/>
              <a:t> </a:t>
            </a:r>
            <a:r>
              <a:rPr lang="en-US" sz="680" dirty="0" err="1"/>
              <a:t>Sthan</a:t>
            </a:r>
            <a:r>
              <a:rPr lang="en-US" sz="680" dirty="0"/>
              <a:t>. Raj </a:t>
            </a:r>
            <a:r>
              <a:rPr lang="en-US" sz="680" dirty="0" err="1"/>
              <a:t>Yogas</a:t>
            </a:r>
            <a:r>
              <a:rPr lang="en-US" sz="680" dirty="0"/>
              <a:t> are </a:t>
            </a:r>
          </a:p>
          <a:p>
            <a:pPr lvl="0">
              <a:buNone/>
            </a:pPr>
            <a:r>
              <a:rPr lang="en-US" sz="680" dirty="0"/>
              <a:t>       considered auspicious for a </a:t>
            </a:r>
            <a:r>
              <a:rPr lang="en-US" sz="680" dirty="0" err="1"/>
              <a:t>Kundali</a:t>
            </a:r>
            <a:endParaRPr lang="en-US" sz="68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:\astrolok\ppt\jpg\80 to Slide\80 to 89 slide\8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" y="0"/>
            <a:ext cx="4165028" cy="23415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16575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:\astrolok\ppt\jpg\80 to Slide\80 to 89 slide\8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" y="0"/>
            <a:ext cx="4165028" cy="23415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90317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:\astrolok\ppt\jpg\80 to Slide\80 to 89 slide\8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" y="0"/>
            <a:ext cx="4165028" cy="23415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07488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H:\astrolok\ppt\jpg\80 to Slide\Astrology Class ppt\80x115\94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67" y="0"/>
            <a:ext cx="4165028" cy="23415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43591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H:\astrolok\ppt\jpg\80 to Slide\Astrology Class ppt\80x115\95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67" y="0"/>
            <a:ext cx="4165028" cy="23415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30926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H:\astrolok\ppt\jpg\80 to Slide\Astrology Class ppt\80x115\9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67" y="0"/>
            <a:ext cx="4165028" cy="23415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20735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E976C-5A94-4F74-A9AC-46D54020E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693CC-E1E0-4625-80B8-0C37B4CD7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03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/>
              <a:t>RAJ YOGA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518" y="408781"/>
            <a:ext cx="3753327" cy="1828800"/>
          </a:xfrm>
        </p:spPr>
        <p:txBody>
          <a:bodyPr>
            <a:noAutofit/>
          </a:bodyPr>
          <a:lstStyle/>
          <a:p>
            <a:pPr marL="228600" indent="-228600"/>
            <a:r>
              <a:rPr lang="en-US" sz="800" dirty="0"/>
              <a:t>Raj yoga is also formed if the lord of Kendra and trines are in </a:t>
            </a:r>
          </a:p>
          <a:p>
            <a:pPr>
              <a:buNone/>
            </a:pPr>
            <a:r>
              <a:rPr lang="en-US" sz="800" dirty="0"/>
              <a:t>       the same house or aspect each other.</a:t>
            </a:r>
          </a:p>
          <a:p>
            <a:r>
              <a:rPr lang="en-US" sz="800" dirty="0"/>
              <a:t>Raj Yoga are considered very auspicious for the native. </a:t>
            </a:r>
          </a:p>
          <a:p>
            <a:r>
              <a:rPr lang="en-US" sz="800" dirty="0"/>
              <a:t>If any of the Raj Yoga are formed in the inauspicious houses of </a:t>
            </a:r>
          </a:p>
          <a:p>
            <a:pPr>
              <a:buNone/>
            </a:pPr>
            <a:r>
              <a:rPr lang="en-US" sz="800" dirty="0"/>
              <a:t>       your </a:t>
            </a:r>
            <a:r>
              <a:rPr lang="en-US" sz="800" dirty="0" err="1"/>
              <a:t>Kundali</a:t>
            </a:r>
            <a:r>
              <a:rPr lang="en-US" sz="800" dirty="0"/>
              <a:t>, their auspicious results will be reduced.</a:t>
            </a:r>
          </a:p>
          <a:p>
            <a:r>
              <a:rPr lang="en-US" sz="800" dirty="0"/>
              <a:t>The result of </a:t>
            </a:r>
            <a:r>
              <a:rPr lang="en-US" sz="800" dirty="0" err="1"/>
              <a:t>rajyoga</a:t>
            </a:r>
            <a:r>
              <a:rPr lang="en-US" sz="800" dirty="0"/>
              <a:t> will be reduced if the planets involved are </a:t>
            </a:r>
          </a:p>
          <a:p>
            <a:pPr>
              <a:buNone/>
            </a:pPr>
            <a:r>
              <a:rPr lang="en-US" sz="800" dirty="0"/>
              <a:t>       afflicted or placed in bad house. </a:t>
            </a:r>
          </a:p>
          <a:p>
            <a:r>
              <a:rPr lang="en-US" sz="800" dirty="0"/>
              <a:t>If the Raj Yoga formed in your </a:t>
            </a:r>
            <a:r>
              <a:rPr lang="en-US" sz="800" dirty="0" err="1"/>
              <a:t>kundali</a:t>
            </a:r>
            <a:r>
              <a:rPr lang="en-US" sz="800" dirty="0"/>
              <a:t> is strong, then you will </a:t>
            </a:r>
          </a:p>
          <a:p>
            <a:pPr>
              <a:buNone/>
            </a:pPr>
            <a:r>
              <a:rPr lang="en-US" sz="800" dirty="0"/>
              <a:t>       be blessed with all kinds of worldly pleasures. You will also get </a:t>
            </a:r>
          </a:p>
          <a:p>
            <a:pPr>
              <a:buNone/>
            </a:pPr>
            <a:r>
              <a:rPr lang="en-US" sz="800" dirty="0"/>
              <a:t>       success in business or at your workplace.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200" b="1" dirty="0"/>
              <a:t>VIPREET RAJ YOGA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381" y="463658"/>
            <a:ext cx="3753327" cy="1697723"/>
          </a:xfrm>
        </p:spPr>
        <p:txBody>
          <a:bodyPr>
            <a:normAutofit/>
          </a:bodyPr>
          <a:lstStyle/>
          <a:p>
            <a:r>
              <a:rPr lang="en-US" sz="800" dirty="0"/>
              <a:t>6,8, 12th houses are considered as bad houses in astrology</a:t>
            </a:r>
          </a:p>
          <a:p>
            <a:r>
              <a:rPr lang="en-US" sz="800" dirty="0"/>
              <a:t>When 6,8 and 12th house creates a relationship with each </a:t>
            </a:r>
          </a:p>
          <a:p>
            <a:pPr>
              <a:buNone/>
            </a:pPr>
            <a:r>
              <a:rPr lang="en-US" sz="800" dirty="0"/>
              <a:t>       other (any two) that formation is called </a:t>
            </a:r>
            <a:r>
              <a:rPr lang="en-US" sz="800" dirty="0" err="1"/>
              <a:t>Vipreet</a:t>
            </a:r>
            <a:r>
              <a:rPr lang="en-US" sz="800" dirty="0"/>
              <a:t> Raj Yoga</a:t>
            </a:r>
          </a:p>
          <a:p>
            <a:r>
              <a:rPr lang="en-US" sz="800" dirty="0"/>
              <a:t>If the lord of 6th house is based in 8th house, lord of 8th </a:t>
            </a:r>
          </a:p>
          <a:p>
            <a:pPr>
              <a:buNone/>
            </a:pPr>
            <a:r>
              <a:rPr lang="en-US" sz="800" dirty="0"/>
              <a:t>       house is in 6th house, lord of 6th house is in 12th house, </a:t>
            </a:r>
          </a:p>
          <a:p>
            <a:pPr>
              <a:buNone/>
            </a:pPr>
            <a:r>
              <a:rPr lang="en-US" sz="800" dirty="0"/>
              <a:t>       12 house lord is in 6th house, 8th lord in 12th house, 12 lord </a:t>
            </a:r>
          </a:p>
          <a:p>
            <a:pPr>
              <a:buNone/>
            </a:pPr>
            <a:r>
              <a:rPr lang="en-US" sz="800" dirty="0"/>
              <a:t>       in 8th house is called </a:t>
            </a:r>
            <a:r>
              <a:rPr lang="en-US" sz="800" dirty="0" err="1"/>
              <a:t>Vipreet</a:t>
            </a:r>
            <a:r>
              <a:rPr lang="en-US" sz="800" dirty="0"/>
              <a:t> Raj Yoga</a:t>
            </a:r>
          </a:p>
          <a:p>
            <a:r>
              <a:rPr lang="en-US" sz="800" dirty="0"/>
              <a:t>If the lord of 6th house is in 8th house, your enemies will be </a:t>
            </a:r>
          </a:p>
          <a:p>
            <a:pPr>
              <a:buNone/>
            </a:pPr>
            <a:r>
              <a:rPr lang="en-US" sz="800" dirty="0"/>
              <a:t>      away from you or you will be able to conquer over them.  It </a:t>
            </a:r>
          </a:p>
          <a:p>
            <a:pPr>
              <a:buNone/>
            </a:pPr>
            <a:r>
              <a:rPr lang="en-US" sz="800" dirty="0"/>
              <a:t>      will also make you fortunate and prosperous person.</a:t>
            </a:r>
          </a:p>
          <a:p>
            <a:endParaRPr lang="en-US" sz="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200" b="1" dirty="0"/>
              <a:t>VIPREET RAJ YOGA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800" dirty="0"/>
              <a:t>If the lord of 8th house is in 12th house or in 6th house your </a:t>
            </a:r>
          </a:p>
          <a:p>
            <a:pPr>
              <a:buNone/>
            </a:pPr>
            <a:r>
              <a:rPr lang="en-US" sz="800" dirty="0"/>
              <a:t>       longevity will be high, You will become courageous, wealthy </a:t>
            </a:r>
          </a:p>
          <a:p>
            <a:pPr>
              <a:buNone/>
            </a:pPr>
            <a:r>
              <a:rPr lang="en-US" sz="800" dirty="0"/>
              <a:t>       and may even achieve fame at your workplace during this </a:t>
            </a:r>
          </a:p>
          <a:p>
            <a:pPr>
              <a:buNone/>
            </a:pPr>
            <a:r>
              <a:rPr lang="en-US" sz="800" dirty="0"/>
              <a:t>       period.</a:t>
            </a:r>
          </a:p>
          <a:p>
            <a:r>
              <a:rPr lang="en-US" sz="800" dirty="0"/>
              <a:t>If the lord of 12th house is in 6th or 8th house your expenses </a:t>
            </a:r>
          </a:p>
          <a:p>
            <a:pPr>
              <a:buNone/>
            </a:pPr>
            <a:r>
              <a:rPr lang="en-US" sz="800" dirty="0"/>
              <a:t>       will be in control, you will be benefitted in foreign matters,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200" b="1" dirty="0"/>
              <a:t>NEECH BHANG RAJ YOGA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518" y="546365"/>
            <a:ext cx="3753327" cy="1615016"/>
          </a:xfrm>
        </p:spPr>
        <p:txBody>
          <a:bodyPr>
            <a:normAutofit/>
          </a:bodyPr>
          <a:lstStyle/>
          <a:p>
            <a:r>
              <a:rPr lang="en-US" sz="700" dirty="0"/>
              <a:t>Sometime a planets which is debilitated in your horoscope will give </a:t>
            </a:r>
          </a:p>
          <a:p>
            <a:pPr>
              <a:buNone/>
            </a:pPr>
            <a:r>
              <a:rPr lang="en-US" sz="700" dirty="0"/>
              <a:t>       good results, this happens because of a special yoga called </a:t>
            </a:r>
          </a:p>
          <a:p>
            <a:pPr>
              <a:buNone/>
            </a:pPr>
            <a:r>
              <a:rPr lang="en-US" sz="700" b="1" dirty="0"/>
              <a:t>      “ </a:t>
            </a:r>
            <a:r>
              <a:rPr lang="en-US" sz="700" b="1" dirty="0" err="1"/>
              <a:t>Neech</a:t>
            </a:r>
            <a:r>
              <a:rPr lang="en-US" sz="700" b="1" dirty="0"/>
              <a:t> bhang Raj Yoga”</a:t>
            </a:r>
          </a:p>
          <a:p>
            <a:r>
              <a:rPr lang="en-US" sz="700" dirty="0"/>
              <a:t>If a planet is in debilitated sign in your </a:t>
            </a:r>
            <a:r>
              <a:rPr lang="en-US" sz="700" dirty="0" err="1"/>
              <a:t>Kundali</a:t>
            </a:r>
            <a:r>
              <a:rPr lang="en-US" sz="700" dirty="0"/>
              <a:t> but it is at Kendra from </a:t>
            </a:r>
          </a:p>
          <a:p>
            <a:pPr>
              <a:buNone/>
            </a:pPr>
            <a:r>
              <a:rPr lang="en-US" sz="700" dirty="0"/>
              <a:t>       ascendant or from Moon, a </a:t>
            </a:r>
            <a:r>
              <a:rPr lang="en-US" sz="700" dirty="0" err="1"/>
              <a:t>Neechbhang</a:t>
            </a:r>
            <a:r>
              <a:rPr lang="en-US" sz="700" dirty="0"/>
              <a:t> </a:t>
            </a:r>
            <a:r>
              <a:rPr lang="en-US" sz="700" dirty="0" err="1"/>
              <a:t>Rajyoga</a:t>
            </a:r>
            <a:r>
              <a:rPr lang="en-US" sz="700" dirty="0"/>
              <a:t> will be formed.</a:t>
            </a:r>
          </a:p>
          <a:p>
            <a:r>
              <a:rPr lang="en-US" sz="700" dirty="0"/>
              <a:t>Similarly, a </a:t>
            </a:r>
            <a:r>
              <a:rPr lang="en-US" sz="700" dirty="0" err="1"/>
              <a:t>Neechbhanga</a:t>
            </a:r>
            <a:r>
              <a:rPr lang="en-US" sz="700" dirty="0"/>
              <a:t> Raj yoga is also formed when the lord of the </a:t>
            </a:r>
          </a:p>
          <a:p>
            <a:pPr>
              <a:buNone/>
            </a:pPr>
            <a:r>
              <a:rPr lang="en-US" sz="700" dirty="0"/>
              <a:t>       sign in which the planet is debilitated is in Kendra from the ascendant </a:t>
            </a:r>
          </a:p>
          <a:p>
            <a:pPr marL="0" indent="0">
              <a:buNone/>
            </a:pPr>
            <a:r>
              <a:rPr lang="en-US" sz="700" dirty="0"/>
              <a:t>	</a:t>
            </a:r>
            <a:r>
              <a:rPr lang="en-US" sz="700"/>
              <a:t> </a:t>
            </a:r>
            <a:r>
              <a:rPr lang="en-US" sz="700" dirty="0"/>
              <a:t>or from  the Moon or with </a:t>
            </a:r>
            <a:r>
              <a:rPr lang="en-US" sz="700"/>
              <a:t>the debilitated planet </a:t>
            </a:r>
            <a:r>
              <a:rPr lang="en-US" sz="700" dirty="0"/>
              <a:t>in your </a:t>
            </a:r>
            <a:r>
              <a:rPr lang="en-US" sz="700" dirty="0" err="1"/>
              <a:t>Kundali</a:t>
            </a:r>
            <a:r>
              <a:rPr lang="en-US" sz="700" dirty="0"/>
              <a:t>.</a:t>
            </a:r>
          </a:p>
          <a:p>
            <a:r>
              <a:rPr lang="en-US" sz="700" dirty="0"/>
              <a:t>There is a </a:t>
            </a:r>
            <a:r>
              <a:rPr lang="en-US" sz="700" dirty="0" err="1"/>
              <a:t>neechbhang</a:t>
            </a:r>
            <a:r>
              <a:rPr lang="en-US" sz="700" dirty="0"/>
              <a:t> yoga if the planet is debilitated and if </a:t>
            </a:r>
            <a:r>
              <a:rPr lang="en-US" sz="700" dirty="0" err="1"/>
              <a:t>rashi</a:t>
            </a:r>
            <a:r>
              <a:rPr lang="en-US" sz="700" dirty="0"/>
              <a:t> lord is exalted. Suppose Jupiter is debilitated in </a:t>
            </a:r>
            <a:r>
              <a:rPr lang="en-US" sz="700" dirty="0" err="1"/>
              <a:t>capricon</a:t>
            </a:r>
            <a:r>
              <a:rPr lang="en-US" sz="700" dirty="0"/>
              <a:t> but Saturn in exalted. There is a </a:t>
            </a:r>
            <a:r>
              <a:rPr lang="en-US" sz="700" dirty="0" err="1"/>
              <a:t>neech</a:t>
            </a:r>
            <a:r>
              <a:rPr lang="en-US" sz="700" dirty="0"/>
              <a:t> </a:t>
            </a:r>
            <a:r>
              <a:rPr lang="en-US" sz="700" dirty="0" err="1"/>
              <a:t>bhanga</a:t>
            </a:r>
            <a:r>
              <a:rPr lang="en-US" sz="700" dirty="0"/>
              <a:t> yoga. </a:t>
            </a:r>
          </a:p>
          <a:p>
            <a:pPr>
              <a:buNone/>
            </a:pPr>
            <a:endParaRPr lang="en-US" sz="700" dirty="0"/>
          </a:p>
          <a:p>
            <a:endParaRPr lang="en-US" sz="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200" b="1" dirty="0"/>
              <a:t>NEECH BHANG RAJ YOGA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700" dirty="0"/>
              <a:t>If the exalted planet of the sign in which the planet is debilitated is in </a:t>
            </a:r>
          </a:p>
          <a:p>
            <a:pPr>
              <a:buNone/>
            </a:pPr>
            <a:r>
              <a:rPr lang="en-US" sz="700" dirty="0"/>
              <a:t>       Kendra from the ascendant or from the moon, then the </a:t>
            </a:r>
            <a:r>
              <a:rPr lang="en-US" sz="700" dirty="0" err="1"/>
              <a:t>Neechbhanga</a:t>
            </a:r>
            <a:r>
              <a:rPr lang="en-US" sz="700" dirty="0"/>
              <a:t> </a:t>
            </a:r>
          </a:p>
          <a:p>
            <a:pPr>
              <a:buNone/>
            </a:pPr>
            <a:r>
              <a:rPr lang="en-US" sz="700" dirty="0"/>
              <a:t>       Raj yoga is formed. For instance, if Saturn is debilitated in Aries sign in </a:t>
            </a:r>
          </a:p>
          <a:p>
            <a:pPr>
              <a:buNone/>
            </a:pPr>
            <a:r>
              <a:rPr lang="en-US" sz="700" dirty="0"/>
              <a:t>       your </a:t>
            </a:r>
            <a:r>
              <a:rPr lang="en-US" sz="700" dirty="0" err="1"/>
              <a:t>Kundali</a:t>
            </a:r>
            <a:r>
              <a:rPr lang="en-US" sz="700" dirty="0"/>
              <a:t>, Sun is exalted in the Aries sign and Sun is in Kendra house </a:t>
            </a:r>
          </a:p>
          <a:p>
            <a:pPr>
              <a:buNone/>
            </a:pPr>
            <a:r>
              <a:rPr lang="en-US" sz="700" dirty="0"/>
              <a:t>       from the ascendant or from the moon, the </a:t>
            </a:r>
            <a:r>
              <a:rPr lang="en-US" sz="700" dirty="0" err="1"/>
              <a:t>Neechbhanga</a:t>
            </a:r>
            <a:r>
              <a:rPr lang="en-US" sz="700" dirty="0"/>
              <a:t> Raj yoga will </a:t>
            </a:r>
          </a:p>
          <a:p>
            <a:pPr>
              <a:buNone/>
            </a:pPr>
            <a:r>
              <a:rPr lang="en-US" sz="700" dirty="0"/>
              <a:t>       be formed in your </a:t>
            </a:r>
            <a:r>
              <a:rPr lang="en-US" sz="700" dirty="0" err="1"/>
              <a:t>Kundali</a:t>
            </a:r>
            <a:r>
              <a:rPr lang="en-US" sz="700" dirty="0"/>
              <a:t>.</a:t>
            </a:r>
          </a:p>
          <a:p>
            <a:r>
              <a:rPr lang="en-US" sz="700" dirty="0"/>
              <a:t>It is also formed when a debilitated planet aspects its own sign or is in </a:t>
            </a:r>
          </a:p>
          <a:p>
            <a:pPr>
              <a:buNone/>
            </a:pPr>
            <a:r>
              <a:rPr lang="en-US" sz="700" dirty="0"/>
              <a:t>       the same house. For example, if Mars is debilitated in Cancer sign, Moon </a:t>
            </a:r>
          </a:p>
          <a:p>
            <a:pPr>
              <a:buNone/>
            </a:pPr>
            <a:r>
              <a:rPr lang="en-US" sz="700" dirty="0"/>
              <a:t>       is the lord of Cancer and Moon aspects or conjuncts Mars, then the </a:t>
            </a:r>
          </a:p>
          <a:p>
            <a:pPr>
              <a:buNone/>
            </a:pPr>
            <a:r>
              <a:rPr lang="en-US" sz="700" dirty="0"/>
              <a:t>       </a:t>
            </a:r>
            <a:r>
              <a:rPr lang="en-US" sz="700" dirty="0" err="1"/>
              <a:t>Neechbhanga</a:t>
            </a:r>
            <a:r>
              <a:rPr lang="en-US" sz="700" dirty="0"/>
              <a:t> Raj yoga is formed.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200" b="1" dirty="0"/>
              <a:t>DHAN YOGA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518" y="546365"/>
            <a:ext cx="3753327" cy="1767416"/>
          </a:xfrm>
        </p:spPr>
        <p:txBody>
          <a:bodyPr>
            <a:normAutofit/>
          </a:bodyPr>
          <a:lstStyle/>
          <a:p>
            <a:r>
              <a:rPr lang="en-US" sz="800" dirty="0"/>
              <a:t>2nd house is considered as </a:t>
            </a:r>
            <a:r>
              <a:rPr lang="en-US" sz="800" dirty="0" err="1"/>
              <a:t>dhan</a:t>
            </a:r>
            <a:r>
              <a:rPr lang="en-US" sz="800" dirty="0"/>
              <a:t> </a:t>
            </a:r>
            <a:r>
              <a:rPr lang="en-US" sz="800" dirty="0" err="1"/>
              <a:t>sthana</a:t>
            </a:r>
            <a:r>
              <a:rPr lang="en-US" sz="800" dirty="0"/>
              <a:t> in astrology 11 </a:t>
            </a:r>
            <a:r>
              <a:rPr lang="en-US" sz="800" dirty="0" err="1"/>
              <a:t>th</a:t>
            </a:r>
            <a:r>
              <a:rPr lang="en-US" sz="800" dirty="0"/>
              <a:t> </a:t>
            </a:r>
          </a:p>
          <a:p>
            <a:pPr>
              <a:buNone/>
            </a:pPr>
            <a:r>
              <a:rPr lang="en-US" sz="800" dirty="0"/>
              <a:t>       house is the house of gain. </a:t>
            </a:r>
          </a:p>
          <a:p>
            <a:r>
              <a:rPr lang="en-US" sz="800" dirty="0"/>
              <a:t>When these house create a relationship with each other or </a:t>
            </a:r>
          </a:p>
          <a:p>
            <a:pPr>
              <a:buNone/>
            </a:pPr>
            <a:r>
              <a:rPr lang="en-US" sz="800" dirty="0"/>
              <a:t>       with the lord of Kendra and </a:t>
            </a:r>
            <a:r>
              <a:rPr lang="en-US" sz="800" dirty="0" err="1"/>
              <a:t>trikona</a:t>
            </a:r>
            <a:r>
              <a:rPr lang="en-US" sz="800" dirty="0"/>
              <a:t> </a:t>
            </a:r>
            <a:r>
              <a:rPr lang="en-US" sz="800" dirty="0" err="1"/>
              <a:t>dhan</a:t>
            </a:r>
            <a:r>
              <a:rPr lang="en-US" sz="800" dirty="0"/>
              <a:t> yoga is created. </a:t>
            </a:r>
          </a:p>
          <a:p>
            <a:pPr>
              <a:buNone/>
            </a:pPr>
            <a:r>
              <a:rPr lang="en-US" sz="800" dirty="0"/>
              <a:t>       Houses like 1st,5,9,10th is also very  important to form a </a:t>
            </a:r>
            <a:r>
              <a:rPr lang="en-US" sz="800" dirty="0" err="1"/>
              <a:t>dhan</a:t>
            </a:r>
            <a:r>
              <a:rPr lang="en-US" sz="800" dirty="0"/>
              <a:t> </a:t>
            </a:r>
          </a:p>
          <a:p>
            <a:pPr>
              <a:buNone/>
            </a:pPr>
            <a:r>
              <a:rPr lang="en-US" sz="800" dirty="0"/>
              <a:t>       yoga.</a:t>
            </a:r>
          </a:p>
          <a:p>
            <a:r>
              <a:rPr lang="en-US" sz="800" dirty="0"/>
              <a:t>When 2nd house lord makes a relationship with 11th house </a:t>
            </a:r>
          </a:p>
          <a:p>
            <a:pPr>
              <a:buNone/>
            </a:pPr>
            <a:r>
              <a:rPr lang="en-US" sz="800" dirty="0"/>
              <a:t>       lord or when 2</a:t>
            </a:r>
            <a:r>
              <a:rPr lang="en-US" sz="800" baseline="30000" dirty="0"/>
              <a:t>nd</a:t>
            </a:r>
            <a:r>
              <a:rPr lang="en-US" sz="800" dirty="0"/>
              <a:t> house lord is in 11th house, 11th house lord is</a:t>
            </a:r>
          </a:p>
          <a:p>
            <a:pPr>
              <a:buNone/>
            </a:pPr>
            <a:r>
              <a:rPr lang="en-US" sz="800" dirty="0"/>
              <a:t>      I 2nd house, there is an exchange between them, they are </a:t>
            </a:r>
          </a:p>
          <a:p>
            <a:pPr>
              <a:buNone/>
            </a:pPr>
            <a:r>
              <a:rPr lang="en-US" sz="800" dirty="0"/>
              <a:t>      </a:t>
            </a:r>
            <a:r>
              <a:rPr lang="en-US" sz="800" dirty="0" err="1"/>
              <a:t>aspecting</a:t>
            </a:r>
            <a:r>
              <a:rPr lang="en-US" sz="800" dirty="0"/>
              <a:t> each other, a powerful </a:t>
            </a:r>
            <a:r>
              <a:rPr lang="en-US" sz="800" dirty="0" err="1"/>
              <a:t>dhan</a:t>
            </a:r>
            <a:r>
              <a:rPr lang="en-US" sz="800" dirty="0"/>
              <a:t> yoga is formed.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200" b="1" dirty="0"/>
              <a:t>DHAN YOGA</a:t>
            </a:r>
            <a:endParaRPr lang="en-US" sz="1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700" dirty="0"/>
              <a:t>These </a:t>
            </a:r>
            <a:r>
              <a:rPr lang="en-US" sz="700" dirty="0" err="1"/>
              <a:t>dhan</a:t>
            </a:r>
            <a:r>
              <a:rPr lang="en-US" sz="700" dirty="0"/>
              <a:t> yoga become more powerful if they are formed in any </a:t>
            </a:r>
          </a:p>
          <a:p>
            <a:pPr>
              <a:buNone/>
            </a:pPr>
            <a:r>
              <a:rPr lang="en-US" sz="700" dirty="0"/>
              <a:t> 	 Kendra or trine.</a:t>
            </a:r>
          </a:p>
          <a:p>
            <a:r>
              <a:rPr lang="en-US" sz="700" dirty="0"/>
              <a:t>If the lord of 1st, 5th, 9th, etc join these combination the impact of these </a:t>
            </a:r>
          </a:p>
          <a:p>
            <a:pPr>
              <a:buNone/>
            </a:pPr>
            <a:r>
              <a:rPr lang="en-US" sz="700" dirty="0"/>
              <a:t>       </a:t>
            </a:r>
            <a:r>
              <a:rPr lang="en-US" sz="700" dirty="0" err="1"/>
              <a:t>dhan</a:t>
            </a:r>
            <a:r>
              <a:rPr lang="en-US" sz="700" dirty="0"/>
              <a:t> yoga increase multifold.</a:t>
            </a:r>
          </a:p>
          <a:p>
            <a:r>
              <a:rPr lang="en-US" sz="700" dirty="0"/>
              <a:t>Connection of 1,5,9 house is also considered very auspicious like lord </a:t>
            </a:r>
          </a:p>
          <a:p>
            <a:pPr>
              <a:buNone/>
            </a:pPr>
            <a:r>
              <a:rPr lang="en-US" sz="700" dirty="0"/>
              <a:t>       of 5</a:t>
            </a:r>
            <a:r>
              <a:rPr lang="en-US" sz="700" baseline="30000" dirty="0"/>
              <a:t>th</a:t>
            </a:r>
            <a:r>
              <a:rPr lang="en-US" sz="700" dirty="0"/>
              <a:t> house is in 9th house, lord of 9th house is in 5th house or they </a:t>
            </a:r>
          </a:p>
          <a:p>
            <a:pPr>
              <a:buNone/>
            </a:pPr>
            <a:r>
              <a:rPr lang="en-US" sz="700" dirty="0"/>
              <a:t>       are </a:t>
            </a:r>
            <a:r>
              <a:rPr lang="en-US" sz="700" dirty="0" err="1"/>
              <a:t>aspecting</a:t>
            </a:r>
            <a:r>
              <a:rPr lang="en-US" sz="700" dirty="0"/>
              <a:t> each other or there is an exchange.</a:t>
            </a:r>
          </a:p>
          <a:p>
            <a:r>
              <a:rPr lang="en-US" sz="700" dirty="0" err="1"/>
              <a:t>Lagna</a:t>
            </a:r>
            <a:r>
              <a:rPr lang="en-US" sz="700" dirty="0"/>
              <a:t> lord if involve it again increases the impact of these </a:t>
            </a:r>
            <a:r>
              <a:rPr lang="en-US" sz="700" dirty="0" err="1"/>
              <a:t>dhan</a:t>
            </a:r>
            <a:r>
              <a:rPr lang="en-US" sz="700" dirty="0"/>
              <a:t> yoga.</a:t>
            </a:r>
          </a:p>
          <a:p>
            <a:pPr>
              <a:buNone/>
            </a:pPr>
            <a:r>
              <a:rPr lang="en-US" sz="700" dirty="0"/>
              <a:t>       Jupiter, the most benefic planet is very important, if it aspect the 2nd </a:t>
            </a:r>
          </a:p>
          <a:p>
            <a:pPr>
              <a:buNone/>
            </a:pPr>
            <a:r>
              <a:rPr lang="en-US" sz="700" dirty="0"/>
              <a:t>       house or is in involve in any </a:t>
            </a:r>
            <a:r>
              <a:rPr lang="en-US" sz="700" dirty="0" err="1"/>
              <a:t>dhan</a:t>
            </a:r>
            <a:r>
              <a:rPr lang="en-US" sz="700" dirty="0"/>
              <a:t> yoga.</a:t>
            </a:r>
          </a:p>
          <a:p>
            <a:pPr>
              <a:buNone/>
            </a:pPr>
            <a:r>
              <a:rPr lang="en-US" sz="700" dirty="0"/>
              <a:t>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:\astrolok\ppt\jpg\80 to Slide\80 to 89 slide\8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" y="0"/>
            <a:ext cx="4165028" cy="23415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3542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</TotalTime>
  <Words>817</Words>
  <Application>Microsoft Office PowerPoint</Application>
  <PresentationFormat>Custom</PresentationFormat>
  <Paragraphs>86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RAJ YOGA</vt:lpstr>
      <vt:lpstr>RAJ YOGA</vt:lpstr>
      <vt:lpstr>VIPREET RAJ YOGA</vt:lpstr>
      <vt:lpstr>VIPREET RAJ YOGA</vt:lpstr>
      <vt:lpstr>NEECH BHANG RAJ YOGA</vt:lpstr>
      <vt:lpstr>NEECH BHANG RAJ YOGA</vt:lpstr>
      <vt:lpstr>DHAN YOGA</vt:lpstr>
      <vt:lpstr>DHAN YOGA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Moon in different houses 1st house</dc:title>
  <dc:creator>main</dc:creator>
  <cp:lastModifiedBy>Kshitij Shivprasad</cp:lastModifiedBy>
  <cp:revision>35</cp:revision>
  <dcterms:created xsi:type="dcterms:W3CDTF">2018-04-07T07:04:54Z</dcterms:created>
  <dcterms:modified xsi:type="dcterms:W3CDTF">2018-07-03T09:21:58Z</dcterms:modified>
</cp:coreProperties>
</file>

<file path=docProps/thumbnail.jpeg>
</file>